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7" r:id="rId4"/>
    <p:sldId id="266" r:id="rId5"/>
    <p:sldId id="269" r:id="rId6"/>
    <p:sldId id="262" r:id="rId7"/>
    <p:sldId id="264" r:id="rId8"/>
    <p:sldId id="265" r:id="rId9"/>
    <p:sldId id="271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5230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0689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2070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3553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025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34619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1166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438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2180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72645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1365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42008CB-263C-465F-AAFD-54FAA25BBDDF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37FA8C5-C67D-4C55-8B4E-674E198A0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06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91EAEE-793C-4FBF-BD5E-F958AF7073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822"/>
            <a:ext cx="12192000" cy="51292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571AFF-A507-4581-B3D7-6009137FB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1733"/>
            <a:ext cx="12192000" cy="1881761"/>
          </a:xfrm>
          <a:noFill/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广州东站普速场</a:t>
            </a:r>
            <a:br>
              <a:rPr lang="en-US" altLang="zh-CN" sz="4400" dirty="0">
                <a:solidFill>
                  <a:schemeClr val="bg1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</a:br>
            <a:r>
              <a:rPr lang="zh-CN" altLang="en-US" sz="4400" dirty="0">
                <a:solidFill>
                  <a:schemeClr val="bg1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列车查询与购票系统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EAF0D6-F9CC-40A2-93F0-FC1328387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8471" cy="6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5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D712E4-83C2-43CF-B1CD-BBD8E8472F2F}"/>
              </a:ext>
            </a:extLst>
          </p:cNvPr>
          <p:cNvSpPr txBox="1"/>
          <p:nvPr/>
        </p:nvSpPr>
        <p:spPr>
          <a:xfrm>
            <a:off x="2284535" y="3105834"/>
            <a:ext cx="762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9039941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EB2327-CB99-455F-88B7-41ACC706FD90}"/>
              </a:ext>
            </a:extLst>
          </p:cNvPr>
          <p:cNvSpPr txBox="1"/>
          <p:nvPr/>
        </p:nvSpPr>
        <p:spPr>
          <a:xfrm>
            <a:off x="5038725" y="190500"/>
            <a:ext cx="2114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目录</a:t>
            </a:r>
            <a:endParaRPr lang="en-US" altLang="zh-CN" sz="4000" dirty="0">
              <a:solidFill>
                <a:srgbClr val="FFFF00"/>
              </a:solidFill>
              <a:latin typeface="方正兰亭黑Pro 简" panose="02000300000000000000" pitchFamily="2" charset="-122"/>
              <a:ea typeface="方正兰亭黑Pro 简" panose="02000300000000000000" pitchFamily="2" charset="-122"/>
            </a:endParaRPr>
          </a:p>
          <a:p>
            <a:pPr algn="ctr"/>
            <a:r>
              <a:rPr lang="en-US" altLang="zh-CN" sz="4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contents</a:t>
            </a:r>
            <a:endParaRPr lang="zh-CN" altLang="en-US" sz="4000" dirty="0">
              <a:solidFill>
                <a:srgbClr val="FFFF00"/>
              </a:solidFill>
              <a:latin typeface="方正兰亭黑Pro 简" panose="02000300000000000000" pitchFamily="2" charset="-122"/>
              <a:ea typeface="方正兰亭黑Pro 简" panose="020003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B8F3F2-B725-4C9D-A91F-5E80A87471C0}"/>
              </a:ext>
            </a:extLst>
          </p:cNvPr>
          <p:cNvSpPr txBox="1"/>
          <p:nvPr/>
        </p:nvSpPr>
        <p:spPr>
          <a:xfrm>
            <a:off x="4195763" y="1874788"/>
            <a:ext cx="4976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Part1  </a:t>
            </a:r>
            <a:r>
              <a:rPr lang="zh-CN" altLang="en-US" sz="3600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项目简介</a:t>
            </a:r>
            <a:endParaRPr lang="en-US" altLang="zh-CN" sz="3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CN" sz="3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Part2  </a:t>
            </a:r>
            <a:r>
              <a:rPr lang="zh-CN" altLang="en-US" sz="3600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团队分工</a:t>
            </a:r>
            <a:endParaRPr lang="en-US" altLang="zh-CN" sz="3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CN" sz="3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Part3  </a:t>
            </a:r>
            <a:r>
              <a:rPr lang="zh-CN" altLang="en-US" sz="3600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流程图</a:t>
            </a:r>
            <a:endParaRPr lang="en-US" altLang="zh-CN" sz="3600" dirty="0"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CN" sz="3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Part4  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cs typeface="DejaVu Sans Mono" panose="020B0609030804020204" pitchFamily="49" charset="0"/>
              </a:rPr>
              <a:t>数据库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  <a:cs typeface="DejaVu Sans Mono" panose="020B0609030804020204" pitchFamily="49" charset="0"/>
            </a:endParaRPr>
          </a:p>
          <a:p>
            <a:endParaRPr lang="zh-CN" altLang="en-US" sz="36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84BB4A3-A73F-460E-B8E8-7CF6F7B350C7}"/>
              </a:ext>
            </a:extLst>
          </p:cNvPr>
          <p:cNvCxnSpPr>
            <a:cxnSpLocks/>
          </p:cNvCxnSpPr>
          <p:nvPr/>
        </p:nvCxnSpPr>
        <p:spPr>
          <a:xfrm flipH="1">
            <a:off x="5691190" y="1874788"/>
            <a:ext cx="466726" cy="64770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4B0849A-FD52-41BD-960C-1C1DF4E31F8B}"/>
              </a:ext>
            </a:extLst>
          </p:cNvPr>
          <p:cNvCxnSpPr>
            <a:cxnSpLocks/>
          </p:cNvCxnSpPr>
          <p:nvPr/>
        </p:nvCxnSpPr>
        <p:spPr>
          <a:xfrm flipH="1">
            <a:off x="5691190" y="4086854"/>
            <a:ext cx="466726" cy="64770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6CBB6DE-49AA-426C-A8C3-66A417FF9F18}"/>
              </a:ext>
            </a:extLst>
          </p:cNvPr>
          <p:cNvCxnSpPr>
            <a:cxnSpLocks/>
          </p:cNvCxnSpPr>
          <p:nvPr/>
        </p:nvCxnSpPr>
        <p:spPr>
          <a:xfrm flipH="1">
            <a:off x="5691190" y="2974098"/>
            <a:ext cx="466726" cy="64770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592BD06-D37C-4666-8384-B1B0ECC97755}"/>
              </a:ext>
            </a:extLst>
          </p:cNvPr>
          <p:cNvCxnSpPr>
            <a:cxnSpLocks/>
          </p:cNvCxnSpPr>
          <p:nvPr/>
        </p:nvCxnSpPr>
        <p:spPr>
          <a:xfrm flipH="1">
            <a:off x="5691190" y="5199610"/>
            <a:ext cx="466726" cy="64770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031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AFC717-1BC0-4C54-A2B1-2B87748E4F7D}"/>
              </a:ext>
            </a:extLst>
          </p:cNvPr>
          <p:cNvSpPr txBox="1"/>
          <p:nvPr/>
        </p:nvSpPr>
        <p:spPr>
          <a:xfrm>
            <a:off x="2976563" y="61912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Part1  </a:t>
            </a:r>
            <a:r>
              <a:rPr lang="zh-CN" altLang="en-US" sz="3600" b="1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项目简介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9B8411-1F9D-4D1F-B0A6-10F70C45A7BE}"/>
              </a:ext>
            </a:extLst>
          </p:cNvPr>
          <p:cNvSpPr txBox="1"/>
          <p:nvPr/>
        </p:nvSpPr>
        <p:spPr>
          <a:xfrm>
            <a:off x="2733675" y="1797903"/>
            <a:ext cx="6724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  <a:cs typeface="DejaVu Sans Mono" panose="020B0609030804020204" pitchFamily="49" charset="0"/>
              </a:rPr>
              <a:t>当下，随着</a:t>
            </a:r>
            <a:r>
              <a:rPr lang="en-US" altLang="zh-CN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  <a:cs typeface="DejaVu Sans Mono" panose="020B0609030804020204" pitchFamily="49" charset="0"/>
              </a:rPr>
              <a:t>《</a:t>
            </a:r>
            <a:r>
              <a:rPr lang="zh-CN" altLang="en-US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  <a:cs typeface="DejaVu Sans Mono" panose="020B0609030804020204" pitchFamily="49" charset="0"/>
              </a:rPr>
              <a:t>中长期铁路网规划</a:t>
            </a:r>
            <a:r>
              <a:rPr lang="en-US" altLang="zh-CN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  <a:cs typeface="DejaVu Sans Mono" panose="020B0609030804020204" pitchFamily="49" charset="0"/>
              </a:rPr>
              <a:t>》</a:t>
            </a:r>
            <a:r>
              <a:rPr lang="zh-CN" altLang="en-US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  <a:cs typeface="DejaVu Sans Mono" panose="020B0609030804020204" pitchFamily="49" charset="0"/>
              </a:rPr>
              <a:t>中“形成覆盖广泛、内外联通的普速铁路网，提高对扶贫脱贫、地区发展、对外开放、国家安全等方面的支撑保障能力”的铁路交通建设以及日益增长的铁路出行需求，有必要开发出一套完善的列车查询系统从而方便旅客购票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A2FB67-0975-4C33-98E1-53C431C6CEF1}"/>
              </a:ext>
            </a:extLst>
          </p:cNvPr>
          <p:cNvSpPr txBox="1"/>
          <p:nvPr/>
        </p:nvSpPr>
        <p:spPr>
          <a:xfrm>
            <a:off x="2733674" y="4638674"/>
            <a:ext cx="6334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我们通过</a:t>
            </a:r>
            <a:r>
              <a:rPr lang="en-US" altLang="zh-CN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MySQL</a:t>
            </a:r>
            <a:r>
              <a:rPr lang="zh-CN" altLang="en-US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实现对始发站为广州东站的普速列车到点、发点及票价的查询。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937661-37C3-4F99-895C-5E2F9D3FE450}"/>
              </a:ext>
            </a:extLst>
          </p:cNvPr>
          <p:cNvCxnSpPr/>
          <p:nvPr/>
        </p:nvCxnSpPr>
        <p:spPr>
          <a:xfrm flipH="1">
            <a:off x="5719762" y="656540"/>
            <a:ext cx="361950" cy="571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92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DC1DB-1EFB-4DC0-81D5-85738DD09E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9783763" cy="1508125"/>
          </a:xfrm>
        </p:spPr>
        <p:txBody>
          <a:bodyPr/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23A655-C936-4CAD-B931-78F6CDED4C2C}"/>
              </a:ext>
            </a:extLst>
          </p:cNvPr>
          <p:cNvSpPr txBox="1"/>
          <p:nvPr/>
        </p:nvSpPr>
        <p:spPr>
          <a:xfrm>
            <a:off x="2976563" y="61912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Part2  </a:t>
            </a:r>
            <a:r>
              <a:rPr lang="zh-CN" altLang="en-US" sz="3600" b="1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团队分工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836B17-713B-4590-8833-7181BABD80F8}"/>
              </a:ext>
            </a:extLst>
          </p:cNvPr>
          <p:cNvCxnSpPr/>
          <p:nvPr/>
        </p:nvCxnSpPr>
        <p:spPr>
          <a:xfrm flipH="1">
            <a:off x="5734050" y="656540"/>
            <a:ext cx="361950" cy="571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85C78D17-22B7-44EA-9D94-20E5E97D6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34471"/>
              </p:ext>
            </p:extLst>
          </p:nvPr>
        </p:nvGraphicFramePr>
        <p:xfrm>
          <a:off x="2682672" y="2502958"/>
          <a:ext cx="6826656" cy="1852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9487">
                  <a:extLst>
                    <a:ext uri="{9D8B030D-6E8A-4147-A177-3AD203B41FA5}">
                      <a16:colId xmlns:a16="http://schemas.microsoft.com/office/drawing/2014/main" val="478420191"/>
                    </a:ext>
                  </a:extLst>
                </a:gridCol>
                <a:gridCol w="3337169">
                  <a:extLst>
                    <a:ext uri="{9D8B030D-6E8A-4147-A177-3AD203B41FA5}">
                      <a16:colId xmlns:a16="http://schemas.microsoft.com/office/drawing/2014/main" val="3184875824"/>
                    </a:ext>
                  </a:extLst>
                </a:gridCol>
              </a:tblGrid>
              <a:tr h="617361">
                <a:tc>
                  <a:txBody>
                    <a:bodyPr/>
                    <a:lstStyle/>
                    <a:p>
                      <a:pPr lvl="0" algn="ctr" fontAlgn="ctr"/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成员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分工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95330"/>
                  </a:ext>
                </a:extLst>
              </a:tr>
              <a:tr h="617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刘仁浩（组长）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数据库搭建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83536"/>
                  </a:ext>
                </a:extLst>
              </a:tr>
              <a:tr h="617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丁明扬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项目文档及</a:t>
                      </a:r>
                      <a:r>
                        <a:rPr lang="en-US" altLang="zh-CN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PPT</a:t>
                      </a:r>
                      <a:r>
                        <a:rPr lang="zh-CN" altLang="en-US" sz="2000" b="0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方正兰亭黑Pro 简" panose="02000300000000000000" pitchFamily="2" charset="-122"/>
                          <a:ea typeface="方正兰亭黑Pro 简" panose="02000300000000000000" pitchFamily="2" charset="-122"/>
                        </a:rPr>
                        <a:t>制作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64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47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8FB6252-5006-49A2-87B7-1F7EE9473A84}"/>
              </a:ext>
            </a:extLst>
          </p:cNvPr>
          <p:cNvCxnSpPr>
            <a:cxnSpLocks/>
          </p:cNvCxnSpPr>
          <p:nvPr/>
        </p:nvCxnSpPr>
        <p:spPr>
          <a:xfrm>
            <a:off x="3810308" y="2129201"/>
            <a:ext cx="0" cy="374073"/>
          </a:xfrm>
          <a:prstGeom prst="straightConnector1">
            <a:avLst/>
          </a:prstGeom>
          <a:ln w="15875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BE6469D7-3481-4851-B00A-BFFD1F1025A2}"/>
              </a:ext>
            </a:extLst>
          </p:cNvPr>
          <p:cNvSpPr/>
          <p:nvPr/>
        </p:nvSpPr>
        <p:spPr>
          <a:xfrm>
            <a:off x="2482526" y="3704752"/>
            <a:ext cx="2643275" cy="593766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        </a:t>
            </a:r>
            <a:r>
              <a:rPr lang="zh-CN" altLang="en-US" sz="2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系统从各车次表中查询，显示车次。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22CB234-84C1-4F4C-89CE-FA66921AE32B}"/>
              </a:ext>
            </a:extLst>
          </p:cNvPr>
          <p:cNvCxnSpPr>
            <a:cxnSpLocks/>
          </p:cNvCxnSpPr>
          <p:nvPr/>
        </p:nvCxnSpPr>
        <p:spPr>
          <a:xfrm flipH="1">
            <a:off x="5256345" y="1791318"/>
            <a:ext cx="264941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流程图: 终止 44">
            <a:extLst>
              <a:ext uri="{FF2B5EF4-FFF2-40B4-BE49-F238E27FC236}">
                <a16:creationId xmlns:a16="http://schemas.microsoft.com/office/drawing/2014/main" id="{564FD546-4118-44CA-A650-2FA2707BF636}"/>
              </a:ext>
            </a:extLst>
          </p:cNvPr>
          <p:cNvSpPr/>
          <p:nvPr/>
        </p:nvSpPr>
        <p:spPr>
          <a:xfrm>
            <a:off x="8126417" y="1518152"/>
            <a:ext cx="1882239" cy="618123"/>
          </a:xfrm>
          <a:prstGeom prst="flowChartTermina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操作开始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C3F2FE-E0C4-460D-87AE-F6DDAE133F4A}"/>
              </a:ext>
            </a:extLst>
          </p:cNvPr>
          <p:cNvSpPr/>
          <p:nvPr/>
        </p:nvSpPr>
        <p:spPr>
          <a:xfrm>
            <a:off x="2494817" y="4833858"/>
            <a:ext cx="2643273" cy="5937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显示该日下余票情况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E76A9E-BE50-4759-852A-315B7B92DB37}"/>
              </a:ext>
            </a:extLst>
          </p:cNvPr>
          <p:cNvSpPr txBox="1"/>
          <p:nvPr/>
        </p:nvSpPr>
        <p:spPr>
          <a:xfrm>
            <a:off x="2883375" y="61844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Part3  </a:t>
            </a:r>
            <a:r>
              <a:rPr lang="zh-CN" altLang="en-US" sz="3600" b="1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流程图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1A4F22A-EDA7-4DDA-A3B7-9438BE698D04}"/>
              </a:ext>
            </a:extLst>
          </p:cNvPr>
          <p:cNvCxnSpPr/>
          <p:nvPr/>
        </p:nvCxnSpPr>
        <p:spPr>
          <a:xfrm flipH="1">
            <a:off x="5915025" y="656540"/>
            <a:ext cx="361950" cy="571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数据 16">
            <a:extLst>
              <a:ext uri="{FF2B5EF4-FFF2-40B4-BE49-F238E27FC236}">
                <a16:creationId xmlns:a16="http://schemas.microsoft.com/office/drawing/2014/main" id="{FA04DE27-06C0-435B-BC39-D2B488903DCA}"/>
              </a:ext>
            </a:extLst>
          </p:cNvPr>
          <p:cNvSpPr/>
          <p:nvPr/>
        </p:nvSpPr>
        <p:spPr>
          <a:xfrm>
            <a:off x="2482526" y="1487519"/>
            <a:ext cx="2649418" cy="618112"/>
          </a:xfrm>
          <a:prstGeom prst="flowChartInputOutpu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输入目的地</a:t>
            </a:r>
          </a:p>
        </p:txBody>
      </p:sp>
      <p:sp>
        <p:nvSpPr>
          <p:cNvPr id="27" name="流程图: 数据 26">
            <a:extLst>
              <a:ext uri="{FF2B5EF4-FFF2-40B4-BE49-F238E27FC236}">
                <a16:creationId xmlns:a16="http://schemas.microsoft.com/office/drawing/2014/main" id="{7B21AD27-694F-4E14-B3C9-1D100073FBAF}"/>
              </a:ext>
            </a:extLst>
          </p:cNvPr>
          <p:cNvSpPr/>
          <p:nvPr/>
        </p:nvSpPr>
        <p:spPr>
          <a:xfrm>
            <a:off x="2488672" y="2573739"/>
            <a:ext cx="2649418" cy="618112"/>
          </a:xfrm>
          <a:prstGeom prst="flowChartInputOutpu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输入日期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055220-43F9-42F7-B334-B01C3B0E74E9}"/>
              </a:ext>
            </a:extLst>
          </p:cNvPr>
          <p:cNvCxnSpPr>
            <a:cxnSpLocks/>
          </p:cNvCxnSpPr>
          <p:nvPr/>
        </p:nvCxnSpPr>
        <p:spPr>
          <a:xfrm>
            <a:off x="3810619" y="3257335"/>
            <a:ext cx="0" cy="400265"/>
          </a:xfrm>
          <a:prstGeom prst="straightConnector1">
            <a:avLst/>
          </a:prstGeom>
          <a:ln w="15875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C5984F7-FCC7-4DC8-A6C4-0FE19ED6B6CC}"/>
              </a:ext>
            </a:extLst>
          </p:cNvPr>
          <p:cNvCxnSpPr>
            <a:cxnSpLocks/>
          </p:cNvCxnSpPr>
          <p:nvPr/>
        </p:nvCxnSpPr>
        <p:spPr>
          <a:xfrm>
            <a:off x="3810308" y="4400335"/>
            <a:ext cx="0" cy="400265"/>
          </a:xfrm>
          <a:prstGeom prst="straightConnector1">
            <a:avLst/>
          </a:prstGeom>
          <a:ln w="15875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97786FA-D60F-4531-9595-221C04B08D10}"/>
              </a:ext>
            </a:extLst>
          </p:cNvPr>
          <p:cNvCxnSpPr>
            <a:cxnSpLocks/>
          </p:cNvCxnSpPr>
          <p:nvPr/>
        </p:nvCxnSpPr>
        <p:spPr>
          <a:xfrm>
            <a:off x="5256345" y="6375928"/>
            <a:ext cx="26496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id="{24054E68-B6CE-430D-A6B9-8DCCF27C1BE9}"/>
              </a:ext>
            </a:extLst>
          </p:cNvPr>
          <p:cNvSpPr/>
          <p:nvPr/>
        </p:nvSpPr>
        <p:spPr>
          <a:xfrm>
            <a:off x="8074030" y="6037260"/>
            <a:ext cx="1882239" cy="618123"/>
          </a:xfrm>
          <a:prstGeom prst="flowChartTermina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操作结束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006004-1644-4F89-B5A2-DE36204FB226}"/>
              </a:ext>
            </a:extLst>
          </p:cNvPr>
          <p:cNvCxnSpPr>
            <a:cxnSpLocks/>
          </p:cNvCxnSpPr>
          <p:nvPr/>
        </p:nvCxnSpPr>
        <p:spPr>
          <a:xfrm>
            <a:off x="3810619" y="5497069"/>
            <a:ext cx="0" cy="400265"/>
          </a:xfrm>
          <a:prstGeom prst="straightConnector1">
            <a:avLst/>
          </a:prstGeom>
          <a:ln w="15875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E34E2321-D932-4995-A388-6F88BB08C445}"/>
              </a:ext>
            </a:extLst>
          </p:cNvPr>
          <p:cNvSpPr/>
          <p:nvPr/>
        </p:nvSpPr>
        <p:spPr>
          <a:xfrm>
            <a:off x="2488671" y="6066630"/>
            <a:ext cx="2643273" cy="593764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E1FDB0-4061-40F0-9005-6FA4D408F149}"/>
              </a:ext>
            </a:extLst>
          </p:cNvPr>
          <p:cNvSpPr txBox="1"/>
          <p:nvPr/>
        </p:nvSpPr>
        <p:spPr>
          <a:xfrm>
            <a:off x="3483228" y="6188573"/>
            <a:ext cx="243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购买</a:t>
            </a:r>
          </a:p>
        </p:txBody>
      </p:sp>
    </p:spTree>
    <p:extLst>
      <p:ext uri="{BB962C8B-B14F-4D97-AF65-F5344CB8AC3E}">
        <p14:creationId xmlns:p14="http://schemas.microsoft.com/office/powerpoint/2010/main" val="575107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5" grpId="0" animBg="1"/>
      <p:bldP spid="14" grpId="0" animBg="1"/>
      <p:bldP spid="17" grpId="0" animBg="1"/>
      <p:bldP spid="27" grpId="0" animBg="1"/>
      <p:bldP spid="3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15CB75-A43D-4318-888A-B5AFB7FB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334"/>
            <a:ext cx="5191676" cy="24445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52CDBB-E23E-496F-9F8E-2436C9D2C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0344"/>
            <a:ext cx="6108947" cy="23686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6B744C-FD8E-4649-ABDB-1DB03F1C3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1714"/>
            <a:ext cx="5854018" cy="24445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384867-E95F-4684-8937-6BA983DB1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8" y="5088340"/>
            <a:ext cx="2622561" cy="15093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C8790F-53D4-4309-883D-C0608E654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73" y="3542534"/>
            <a:ext cx="3086100" cy="30916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A683EF-9187-49C4-AAC8-1B6304282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48" y="3429000"/>
            <a:ext cx="2622561" cy="15093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A9507A7-5785-444F-B0B5-521A1E8F4ADB}"/>
              </a:ext>
            </a:extLst>
          </p:cNvPr>
          <p:cNvSpPr txBox="1"/>
          <p:nvPr/>
        </p:nvSpPr>
        <p:spPr>
          <a:xfrm>
            <a:off x="2976563" y="58578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Part4  </a:t>
            </a:r>
            <a:r>
              <a:rPr lang="zh-CN" altLang="en-US" sz="3600" b="1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数据库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3827626-0B50-4157-932F-478C39557F1B}"/>
              </a:ext>
            </a:extLst>
          </p:cNvPr>
          <p:cNvCxnSpPr/>
          <p:nvPr/>
        </p:nvCxnSpPr>
        <p:spPr>
          <a:xfrm flipH="1">
            <a:off x="5915025" y="133409"/>
            <a:ext cx="361950" cy="571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45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E761C2-BB0D-4099-97BF-469FC27699A9}"/>
              </a:ext>
            </a:extLst>
          </p:cNvPr>
          <p:cNvSpPr txBox="1"/>
          <p:nvPr/>
        </p:nvSpPr>
        <p:spPr>
          <a:xfrm>
            <a:off x="2605088" y="371475"/>
            <a:ext cx="6981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查询目的地结果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86431-ED51-45FF-A4F8-3A904E87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6" y="1803756"/>
            <a:ext cx="11703565" cy="577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64FE7C-3465-4C19-B411-91BFC39FB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5" y="2381031"/>
            <a:ext cx="11703565" cy="55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8D3C36-ACCC-4B11-A631-C194D060F673}"/>
              </a:ext>
            </a:extLst>
          </p:cNvPr>
          <p:cNvSpPr txBox="1"/>
          <p:nvPr/>
        </p:nvSpPr>
        <p:spPr>
          <a:xfrm>
            <a:off x="85725" y="1414625"/>
            <a:ext cx="51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例：输入“武昌”，可查询到以下列车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9BF437-9955-4B72-ABBE-17457EB6A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8" y="4021695"/>
            <a:ext cx="11703565" cy="573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0EF2EB-BDC3-49EF-8624-A93A77ADB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7" y="4595266"/>
            <a:ext cx="11703564" cy="5989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0E3A69-B6E6-47B2-9F0A-D4DC2E0CDDBE}"/>
              </a:ext>
            </a:extLst>
          </p:cNvPr>
          <p:cNvSpPr txBox="1"/>
          <p:nvPr/>
        </p:nvSpPr>
        <p:spPr>
          <a:xfrm>
            <a:off x="85725" y="3537281"/>
            <a:ext cx="51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输入“韶关”，可查询到以下列车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49CB21-C7B6-4428-B37B-7BCA1598824E}"/>
              </a:ext>
            </a:extLst>
          </p:cNvPr>
          <p:cNvSpPr txBox="1"/>
          <p:nvPr/>
        </p:nvSpPr>
        <p:spPr>
          <a:xfrm>
            <a:off x="85725" y="5318016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可见，只输入“韶关”二字，系统依旧能查询相关信息</a:t>
            </a:r>
          </a:p>
        </p:txBody>
      </p:sp>
    </p:spTree>
    <p:extLst>
      <p:ext uri="{BB962C8B-B14F-4D97-AF65-F5344CB8AC3E}">
        <p14:creationId xmlns:p14="http://schemas.microsoft.com/office/powerpoint/2010/main" val="183354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73BF1-BEDE-47F6-9D9A-1C13A1B3F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0" y="2155283"/>
            <a:ext cx="6954253" cy="5319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F04985-77C5-4ADC-AEEA-F67B0BA3CC9A}"/>
              </a:ext>
            </a:extLst>
          </p:cNvPr>
          <p:cNvSpPr txBox="1"/>
          <p:nvPr/>
        </p:nvSpPr>
        <p:spPr>
          <a:xfrm>
            <a:off x="2799849" y="370800"/>
            <a:ext cx="659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查询余票结果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DBAAB-92F5-4FDB-8432-B9CA40DDDB2E}"/>
              </a:ext>
            </a:extLst>
          </p:cNvPr>
          <p:cNvSpPr txBox="1"/>
          <p:nvPr/>
        </p:nvSpPr>
        <p:spPr>
          <a:xfrm>
            <a:off x="248400" y="1693618"/>
            <a:ext cx="695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方正兰亭黑Pro 简" panose="02000300000000000000" pitchFamily="2" charset="-122"/>
                <a:ea typeface="方正兰亭黑Pro 简" panose="02000300000000000000" pitchFamily="2" charset="-122"/>
              </a:rPr>
              <a:t>查询目的地“武昌”后查询余票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1271A-AEBB-4506-AF8D-8C02C79D6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0" y="2687267"/>
            <a:ext cx="6954252" cy="5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B54DE59-FACA-4234-B22C-CA042EFB82E4}"/>
              </a:ext>
            </a:extLst>
          </p:cNvPr>
          <p:cNvSpPr/>
          <p:nvPr/>
        </p:nvSpPr>
        <p:spPr>
          <a:xfrm>
            <a:off x="254150" y="464753"/>
            <a:ext cx="4312025" cy="33564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          从社会效益上看，这个系统的存在大大减清了传统售票员的负担，通过数据库，实现售票效率的提升。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2C265-1B17-46E1-A59E-68BC6CF0E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464" cy="5405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E2D4ED-50E9-4ECF-A984-F2B408EFA527}"/>
              </a:ext>
            </a:extLst>
          </p:cNvPr>
          <p:cNvSpPr txBox="1"/>
          <p:nvPr/>
        </p:nvSpPr>
        <p:spPr>
          <a:xfrm>
            <a:off x="4566175" y="3161359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作品感想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D5CD61-99A9-4E9F-93A0-2B0DFA1000F7}"/>
              </a:ext>
            </a:extLst>
          </p:cNvPr>
          <p:cNvSpPr/>
          <p:nvPr/>
        </p:nvSpPr>
        <p:spPr>
          <a:xfrm>
            <a:off x="7733400" y="3317496"/>
            <a:ext cx="4312025" cy="33564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          从我们二人团队的角度来看这件项目，第一次任务有许多不足需要我们去反思，但是，我们能滚大了，能打精了，目的一定能够达到！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79538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带状">
  <a:themeElements>
    <a:clrScheme name="带状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带状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带状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带状</Template>
  <TotalTime>276</TotalTime>
  <Words>285</Words>
  <Application>Microsoft Office PowerPoint</Application>
  <PresentationFormat>宽屏</PresentationFormat>
  <Paragraphs>40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方正兰亭黑Pro 简</vt:lpstr>
      <vt:lpstr>宋体</vt:lpstr>
      <vt:lpstr>Corbel</vt:lpstr>
      <vt:lpstr>DejaVu Sans Mono</vt:lpstr>
      <vt:lpstr>Wingdings</vt:lpstr>
      <vt:lpstr>带状</vt:lpstr>
      <vt:lpstr>广州东站普速场 列车查询与购票系统</vt:lpstr>
      <vt:lpstr>PowerPoint 演示文稿</vt:lpstr>
      <vt:lpstr>PowerPoint 演示文稿</vt:lpstr>
      <vt:lpstr>流程图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广州东站普速场 列车查询与购票系统</dc:title>
  <dc:creator>Ecila ⁠⁠⁠⁠⁠⁠⁠⁠⁠⁠⁠⁠⁠⁠⁠⁠⁠⁠⁠⁠⁠⁠⁠⁠⁠⁠⁠⁠⁠⁠⁠⁠⁠⁠⁠⁠⁠⁠⁠⁠⁠⁠⁠⁠⁠⁠⁠⁠⁠⁠⁠⁠⁠⁠⁠⁠⁠⁠⁠⁠</dc:creator>
  <cp:lastModifiedBy>刘 仁浩</cp:lastModifiedBy>
  <cp:revision>11</cp:revision>
  <dcterms:created xsi:type="dcterms:W3CDTF">2021-12-11T10:45:20Z</dcterms:created>
  <dcterms:modified xsi:type="dcterms:W3CDTF">2021-12-25T15:27:27Z</dcterms:modified>
</cp:coreProperties>
</file>